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6" r:id="rId8"/>
    <p:sldId id="277" r:id="rId9"/>
    <p:sldId id="274" r:id="rId10"/>
    <p:sldId id="280" r:id="rId11"/>
    <p:sldId id="278" r:id="rId12"/>
    <p:sldId id="272" r:id="rId13"/>
    <p:sldId id="279" r:id="rId14"/>
    <p:sldId id="275"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8" r:id="rId31"/>
    <p:sldId id="299"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348"/>
    <p:restoredTop sz="94545"/>
  </p:normalViewPr>
  <p:slideViewPr>
    <p:cSldViewPr snapToGrid="0" snapToObjects="1">
      <p:cViewPr varScale="1">
        <p:scale>
          <a:sx n="73" d="100"/>
          <a:sy n="73" d="100"/>
        </p:scale>
        <p:origin x="1072" y="488"/>
      </p:cViewPr>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1345460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854972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8455756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8016733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7.png"/><Relationship Id="rId7"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Summer</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5</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5590847" y="3226831"/>
            <a:ext cx="6206827"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36</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9th June </a:t>
            </a:r>
            <a:r>
              <a:rPr dirty="0">
                <a:latin typeface="Gill Sans MT" panose="020B0502020104020203" pitchFamily="34" charset="77"/>
              </a:rPr>
              <a:t>202</a:t>
            </a:r>
            <a:r>
              <a:rPr lang="en-GB" dirty="0">
                <a:latin typeface="Gill Sans MT" panose="020B0502020104020203" pitchFamily="34" charset="77"/>
              </a:rPr>
              <a:t>5</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3">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78964" y="1339979"/>
            <a:ext cx="2234586"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detest</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384402" y="4657845"/>
            <a:ext cx="7314066"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detest someone or something, you dislike them very much.</a:t>
            </a:r>
          </a:p>
        </p:txBody>
      </p:sp>
      <p:sp>
        <p:nvSpPr>
          <p:cNvPr id="155" name="The was a tear in Freddie’s new school jumper."/>
          <p:cNvSpPr txBox="1"/>
          <p:nvPr/>
        </p:nvSpPr>
        <p:spPr>
          <a:xfrm>
            <a:off x="5112" y="6884405"/>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Tim </a:t>
            </a:r>
            <a:r>
              <a:rPr lang="en-GB" b="1" dirty="0"/>
              <a:t>detested</a:t>
            </a:r>
            <a:r>
              <a:rPr lang="en-GB" dirty="0"/>
              <a:t> speaking in front of the class.</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de-test)</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725276421"/>
              </p:ext>
            </p:extLst>
          </p:nvPr>
        </p:nvGraphicFramePr>
        <p:xfrm>
          <a:off x="5110" y="7710124"/>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483143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despise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cherish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-es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best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truly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loathe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request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personally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738F4E47-A9C2-BE19-5F0D-1B55405A9938}"/>
              </a:ext>
            </a:extLst>
          </p:cNvPr>
          <p:cNvPicPr>
            <a:picLocks noChangeAspect="1"/>
          </p:cNvPicPr>
          <p:nvPr/>
        </p:nvPicPr>
        <p:blipFill>
          <a:blip r:embed="rId4"/>
          <a:stretch>
            <a:fillRect/>
          </a:stretch>
        </p:blipFill>
        <p:spPr>
          <a:xfrm>
            <a:off x="8585837" y="3125219"/>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2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35589" y="1304757"/>
            <a:ext cx="3008837"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explode</a:t>
            </a:r>
            <a:endParaRPr dirty="0">
              <a:latin typeface="Gill Sans MT" panose="020B0502020104020203" pitchFamily="34" charset="77"/>
            </a:endParaRPr>
          </a:p>
        </p:txBody>
      </p:sp>
      <p:sp>
        <p:nvSpPr>
          <p:cNvPr id="152" name="Definition:"/>
          <p:cNvSpPr txBox="1"/>
          <p:nvPr/>
        </p:nvSpPr>
        <p:spPr>
          <a:xfrm>
            <a:off x="2666566" y="324257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58004" y="6879490"/>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science experiment made the model volcano </a:t>
            </a:r>
            <a:r>
              <a:rPr lang="en-GB" b="1" dirty="0"/>
              <a:t>explode</a:t>
            </a:r>
            <a:r>
              <a:rPr lang="en-GB" dirty="0"/>
              <a: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07074" y="2207203"/>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ex-plode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001301829"/>
              </p:ext>
            </p:extLst>
          </p:nvPr>
        </p:nvGraphicFramePr>
        <p:xfrm>
          <a:off x="5110" y="7754980"/>
          <a:ext cx="12999692" cy="1804446"/>
        </p:xfrm>
        <a:graphic>
          <a:graphicData uri="http://schemas.openxmlformats.org/drawingml/2006/table">
            <a:tbl>
              <a:tblPr firstRow="1" bandRow="1">
                <a:tableStyleId>{5940675A-B579-460E-94D1-54222C63F5DA}</a:tableStyleId>
              </a:tblPr>
              <a:tblGrid>
                <a:gridCol w="2819080">
                  <a:extLst>
                    <a:ext uri="{9D8B030D-6E8A-4147-A177-3AD203B41FA5}">
                      <a16:colId xmlns:a16="http://schemas.microsoft.com/office/drawing/2014/main" val="1062734036"/>
                    </a:ext>
                  </a:extLst>
                </a:gridCol>
                <a:gridCol w="2416025">
                  <a:extLst>
                    <a:ext uri="{9D8B030D-6E8A-4147-A177-3AD203B41FA5}">
                      <a16:colId xmlns:a16="http://schemas.microsoft.com/office/drawing/2014/main" val="2844254734"/>
                    </a:ext>
                  </a:extLst>
                </a:gridCol>
                <a:gridCol w="2866293">
                  <a:extLst>
                    <a:ext uri="{9D8B030D-6E8A-4147-A177-3AD203B41FA5}">
                      <a16:colId xmlns:a16="http://schemas.microsoft.com/office/drawing/2014/main" val="2445892699"/>
                    </a:ext>
                  </a:extLst>
                </a:gridCol>
                <a:gridCol w="2233246">
                  <a:extLst>
                    <a:ext uri="{9D8B030D-6E8A-4147-A177-3AD203B41FA5}">
                      <a16:colId xmlns:a16="http://schemas.microsoft.com/office/drawing/2014/main" val="2209242225"/>
                    </a:ext>
                  </a:extLst>
                </a:gridCol>
                <a:gridCol w="266504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blast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mend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road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suddenly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erupt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loudly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72650FBB-B276-E967-B947-AD9666DA8557}"/>
              </a:ext>
            </a:extLst>
          </p:cNvPr>
          <p:cNvSpPr txBox="1"/>
          <p:nvPr/>
        </p:nvSpPr>
        <p:spPr>
          <a:xfrm>
            <a:off x="382749" y="4148578"/>
            <a:ext cx="7964123"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i="0" u="none" strike="noStrike" cap="none" spc="0" normalizeH="0" baseline="0" dirty="0">
                <a:ln>
                  <a:noFill/>
                </a:ln>
                <a:solidFill>
                  <a:srgbClr val="000000"/>
                </a:solidFill>
                <a:effectLst/>
                <a:uFillTx/>
                <a:latin typeface="Gill Sans MT" panose="020B0502020104020203" pitchFamily="34" charset="77"/>
                <a:sym typeface="Helvetica Light"/>
              </a:rPr>
              <a:t>If an object such as a bomb explodes or if someone or something explodes it, it bursts loudly and with great force, often causing damage or injury.</a:t>
            </a:r>
          </a:p>
        </p:txBody>
      </p:sp>
      <p:pic>
        <p:nvPicPr>
          <p:cNvPr id="3" name="Picture 2">
            <a:extLst>
              <a:ext uri="{FF2B5EF4-FFF2-40B4-BE49-F238E27FC236}">
                <a16:creationId xmlns:a16="http://schemas.microsoft.com/office/drawing/2014/main" id="{AAF5A022-CB2D-580E-E45F-4EEFEDA85761}"/>
              </a:ext>
            </a:extLst>
          </p:cNvPr>
          <p:cNvPicPr>
            <a:picLocks noChangeAspect="1"/>
          </p:cNvPicPr>
          <p:nvPr/>
        </p:nvPicPr>
        <p:blipFill>
          <a:blip r:embed="rId4"/>
          <a:stretch>
            <a:fillRect/>
          </a:stretch>
        </p:blipFill>
        <p:spPr>
          <a:xfrm>
            <a:off x="8905246" y="3079237"/>
            <a:ext cx="3251200" cy="3251200"/>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93091" y="1309202"/>
            <a:ext cx="183223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fluke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(noun)</a:t>
            </a:r>
            <a:endParaRPr dirty="0">
              <a:latin typeface="Gill Sans MT" panose="020B0502020104020203" pitchFamily="34" charset="77"/>
            </a:endParaRPr>
          </a:p>
        </p:txBody>
      </p:sp>
      <p:sp>
        <p:nvSpPr>
          <p:cNvPr id="155" name="The was a tear in Freddie’s new school jumper."/>
          <p:cNvSpPr txBox="1"/>
          <p:nvPr/>
        </p:nvSpPr>
        <p:spPr>
          <a:xfrm>
            <a:off x="0" y="6779035"/>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Jun thought his perfect score was a </a:t>
            </a:r>
            <a:r>
              <a:rPr lang="en-GB" b="1" dirty="0"/>
              <a:t>fluke</a:t>
            </a:r>
            <a:r>
              <a:rPr lang="en-GB" dirty="0"/>
              <a:t>.</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(fluke)</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994676527"/>
              </p:ext>
            </p:extLst>
          </p:nvPr>
        </p:nvGraphicFramePr>
        <p:xfrm>
          <a:off x="5110" y="7710124"/>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quirk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misfortune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duke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crazy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incident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ish</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spook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purely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814372" y="266377"/>
            <a:ext cx="10881184"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 Word of the Day</a:t>
            </a:r>
          </a:p>
        </p:txBody>
      </p:sp>
      <p:sp>
        <p:nvSpPr>
          <p:cNvPr id="5" name="TextBox 4">
            <a:extLst>
              <a:ext uri="{FF2B5EF4-FFF2-40B4-BE49-F238E27FC236}">
                <a16:creationId xmlns:a16="http://schemas.microsoft.com/office/drawing/2014/main" id="{24452373-441E-F593-B6B4-76A09EB52A87}"/>
              </a:ext>
            </a:extLst>
          </p:cNvPr>
          <p:cNvSpPr txBox="1"/>
          <p:nvPr/>
        </p:nvSpPr>
        <p:spPr>
          <a:xfrm>
            <a:off x="374600" y="4033378"/>
            <a:ext cx="7207961"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you say that something good is a fluke, you mean that it happened accidentally rather than by being planned or arranged.</a:t>
            </a:r>
          </a:p>
        </p:txBody>
      </p:sp>
      <p:pic>
        <p:nvPicPr>
          <p:cNvPr id="6" name="Picture 5">
            <a:extLst>
              <a:ext uri="{FF2B5EF4-FFF2-40B4-BE49-F238E27FC236}">
                <a16:creationId xmlns:a16="http://schemas.microsoft.com/office/drawing/2014/main" id="{E075450D-A4D6-4003-97EF-4124AFAF8044}"/>
              </a:ext>
            </a:extLst>
          </p:cNvPr>
          <p:cNvPicPr>
            <a:picLocks noChangeAspect="1"/>
          </p:cNvPicPr>
          <p:nvPr/>
        </p:nvPicPr>
        <p:blipFill>
          <a:blip r:embed="rId4"/>
          <a:stretch>
            <a:fillRect/>
          </a:stretch>
        </p:blipFill>
        <p:spPr>
          <a:xfrm>
            <a:off x="8550482" y="3227926"/>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265329" y="1304757"/>
            <a:ext cx="1982915"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loom</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138986" y="6675696"/>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Panic </a:t>
            </a:r>
            <a:r>
              <a:rPr lang="en-GB" b="1" dirty="0"/>
              <a:t>loomed</a:t>
            </a:r>
            <a:r>
              <a:rPr lang="en-GB" dirty="0"/>
              <a:t> over the class before the surprise test.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86261" y="2165061"/>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loom</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4267436403"/>
              </p:ext>
            </p:extLst>
          </p:nvPr>
        </p:nvGraphicFramePr>
        <p:xfrm>
          <a:off x="5110" y="7691359"/>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emerge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leave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room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over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soar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depart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boom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ahead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3AC8A135-D086-3153-77AD-98B34A88836B}"/>
              </a:ext>
            </a:extLst>
          </p:cNvPr>
          <p:cNvSpPr txBox="1"/>
          <p:nvPr/>
        </p:nvSpPr>
        <p:spPr>
          <a:xfrm>
            <a:off x="388321" y="4249933"/>
            <a:ext cx="6839264"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something looms over you, it appears as a large or unclear shape, often in a frightening way.</a:t>
            </a:r>
          </a:p>
        </p:txBody>
      </p:sp>
      <p:pic>
        <p:nvPicPr>
          <p:cNvPr id="5" name="Picture 4">
            <a:extLst>
              <a:ext uri="{FF2B5EF4-FFF2-40B4-BE49-F238E27FC236}">
                <a16:creationId xmlns:a16="http://schemas.microsoft.com/office/drawing/2014/main" id="{D190F26F-4F9C-F7D4-E51A-7ECEF3ACDBBC}"/>
              </a:ext>
            </a:extLst>
          </p:cNvPr>
          <p:cNvPicPr>
            <a:picLocks noChangeAspect="1"/>
          </p:cNvPicPr>
          <p:nvPr/>
        </p:nvPicPr>
        <p:blipFill>
          <a:blip r:embed="rId4"/>
          <a:stretch>
            <a:fillRect/>
          </a:stretch>
        </p:blipFill>
        <p:spPr>
          <a:xfrm>
            <a:off x="8803512" y="3005653"/>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4" y="281765"/>
            <a:ext cx="1057982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30411" y="1339979"/>
            <a:ext cx="2957541"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produce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42257" y="4565187"/>
            <a:ext cx="6707158"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To produce something means to cause it to happen.</a:t>
            </a:r>
          </a:p>
        </p:txBody>
      </p:sp>
      <p:sp>
        <p:nvSpPr>
          <p:cNvPr id="155" name="The was a tear in Freddie’s new school jumper."/>
          <p:cNvSpPr txBox="1"/>
          <p:nvPr/>
        </p:nvSpPr>
        <p:spPr>
          <a:xfrm>
            <a:off x="5112" y="658712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worked together to </a:t>
            </a:r>
            <a:r>
              <a:rPr lang="en-GB" b="1" dirty="0"/>
              <a:t>produce</a:t>
            </a:r>
            <a:r>
              <a:rPr lang="en-GB" dirty="0"/>
              <a:t> a speech.</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pro-duce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3942210322"/>
              </p:ext>
            </p:extLst>
          </p:nvPr>
        </p:nvGraphicFramePr>
        <p:xfrm>
          <a:off x="5110" y="7665270"/>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assemble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destroy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reduce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quickly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develop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break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excuse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effectively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D259DBBD-26C8-7A43-2BEC-3F0BF09B59D6}"/>
              </a:ext>
            </a:extLst>
          </p:cNvPr>
          <p:cNvPicPr>
            <a:picLocks noChangeAspect="1"/>
          </p:cNvPicPr>
          <p:nvPr/>
        </p:nvPicPr>
        <p:blipFill>
          <a:blip r:embed="rId4"/>
          <a:stretch>
            <a:fillRect/>
          </a:stretch>
        </p:blipFill>
        <p:spPr>
          <a:xfrm>
            <a:off x="8164734" y="3054209"/>
            <a:ext cx="3251200" cy="3251200"/>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4268003558"/>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shadow</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crumple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jumble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bicker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487926130"/>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detest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loom</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explode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produce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165211238"/>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shadow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jumble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during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crumple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bicker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2555855663"/>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If you *** things or if things ***, they become mixed together so that they are untidy or are not in the correct order.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When people ***, they argue or quarrel about unimportant things.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A *** is a dark shape on a surface that is made when something stands between a light and the surface.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 something such as paper or cloth, or if it crumples, it is squashed and becomes full of untidy creases and folds.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something develops *** a period of time, it develops gradually from the beginning to the end of that period.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3" name="Picture 2">
            <a:extLst>
              <a:ext uri="{FF2B5EF4-FFF2-40B4-BE49-F238E27FC236}">
                <a16:creationId xmlns:a16="http://schemas.microsoft.com/office/drawing/2014/main" id="{33298B44-C9A2-1BCA-B83D-6947B52502AA}"/>
              </a:ext>
            </a:extLst>
          </p:cNvPr>
          <p:cNvPicPr>
            <a:picLocks noChangeAspect="1"/>
          </p:cNvPicPr>
          <p:nvPr/>
        </p:nvPicPr>
        <p:blipFill>
          <a:blip r:embed="rId5"/>
          <a:stretch>
            <a:fillRect/>
          </a:stretch>
        </p:blipFill>
        <p:spPr>
          <a:xfrm>
            <a:off x="11191409" y="5352690"/>
            <a:ext cx="923732" cy="923732"/>
          </a:xfrm>
          <a:prstGeom prst="rect">
            <a:avLst/>
          </a:prstGeom>
        </p:spPr>
      </p:pic>
      <p:pic>
        <p:nvPicPr>
          <p:cNvPr id="5" name="Picture 4">
            <a:extLst>
              <a:ext uri="{FF2B5EF4-FFF2-40B4-BE49-F238E27FC236}">
                <a16:creationId xmlns:a16="http://schemas.microsoft.com/office/drawing/2014/main" id="{DE2C99D0-67C9-85A4-B834-451B08C33868}"/>
              </a:ext>
            </a:extLst>
          </p:cNvPr>
          <p:cNvPicPr>
            <a:picLocks noChangeAspect="1"/>
          </p:cNvPicPr>
          <p:nvPr/>
        </p:nvPicPr>
        <p:blipFill>
          <a:blip r:embed="rId6"/>
          <a:stretch>
            <a:fillRect/>
          </a:stretch>
        </p:blipFill>
        <p:spPr>
          <a:xfrm>
            <a:off x="11191409" y="2716421"/>
            <a:ext cx="933589" cy="933589"/>
          </a:xfrm>
          <a:prstGeom prst="rect">
            <a:avLst/>
          </a:prstGeom>
        </p:spPr>
      </p:pic>
      <p:pic>
        <p:nvPicPr>
          <p:cNvPr id="6" name="Picture 5">
            <a:extLst>
              <a:ext uri="{FF2B5EF4-FFF2-40B4-BE49-F238E27FC236}">
                <a16:creationId xmlns:a16="http://schemas.microsoft.com/office/drawing/2014/main" id="{BA48CD36-DCA3-2C69-00A1-4B539D1FDEBE}"/>
              </a:ext>
            </a:extLst>
          </p:cNvPr>
          <p:cNvPicPr>
            <a:picLocks noChangeAspect="1"/>
          </p:cNvPicPr>
          <p:nvPr/>
        </p:nvPicPr>
        <p:blipFill>
          <a:blip r:embed="rId7"/>
          <a:stretch>
            <a:fillRect/>
          </a:stretch>
        </p:blipFill>
        <p:spPr>
          <a:xfrm>
            <a:off x="11126792" y="7892050"/>
            <a:ext cx="911726" cy="911726"/>
          </a:xfrm>
          <a:prstGeom prst="rect">
            <a:avLst/>
          </a:prstGeom>
        </p:spPr>
      </p:pic>
      <p:pic>
        <p:nvPicPr>
          <p:cNvPr id="7" name="Picture 6">
            <a:extLst>
              <a:ext uri="{FF2B5EF4-FFF2-40B4-BE49-F238E27FC236}">
                <a16:creationId xmlns:a16="http://schemas.microsoft.com/office/drawing/2014/main" id="{387FA8F5-73A7-1F69-2EA7-690BA44E1A93}"/>
              </a:ext>
            </a:extLst>
          </p:cNvPr>
          <p:cNvPicPr>
            <a:picLocks noChangeAspect="1"/>
          </p:cNvPicPr>
          <p:nvPr/>
        </p:nvPicPr>
        <p:blipFill>
          <a:blip r:embed="rId8"/>
          <a:stretch>
            <a:fillRect/>
          </a:stretch>
        </p:blipFill>
        <p:spPr>
          <a:xfrm>
            <a:off x="11018507" y="6457227"/>
            <a:ext cx="1128295" cy="1128295"/>
          </a:xfrm>
          <a:prstGeom prst="rect">
            <a:avLst/>
          </a:prstGeom>
        </p:spPr>
      </p:pic>
      <p:pic>
        <p:nvPicPr>
          <p:cNvPr id="8" name="Picture 7">
            <a:extLst>
              <a:ext uri="{FF2B5EF4-FFF2-40B4-BE49-F238E27FC236}">
                <a16:creationId xmlns:a16="http://schemas.microsoft.com/office/drawing/2014/main" id="{719A7B0E-3A0B-8B2C-90FF-C8D3B6420DE0}"/>
              </a:ext>
            </a:extLst>
          </p:cNvPr>
          <p:cNvPicPr>
            <a:picLocks noChangeAspect="1"/>
          </p:cNvPicPr>
          <p:nvPr/>
        </p:nvPicPr>
        <p:blipFill>
          <a:blip r:embed="rId9"/>
          <a:stretch>
            <a:fillRect/>
          </a:stretch>
        </p:blipFill>
        <p:spPr>
          <a:xfrm>
            <a:off x="11215009" y="3900854"/>
            <a:ext cx="923733" cy="923733"/>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2291409080"/>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detest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explode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fluke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loom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produce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758283324"/>
              </p:ext>
            </p:extLst>
          </p:nvPr>
        </p:nvGraphicFramePr>
        <p:xfrm>
          <a:off x="5307795" y="1251704"/>
          <a:ext cx="4947829" cy="7723200"/>
        </p:xfrm>
        <a:graphic>
          <a:graphicData uri="http://schemas.openxmlformats.org/drawingml/2006/table">
            <a:tbl>
              <a:tblPr firstRow="1" bandRow="1">
                <a:tableStyleId>{5940675A-B579-460E-94D1-54222C63F5DA}</a:tableStyleId>
              </a:tblPr>
              <a:tblGrid>
                <a:gridCol w="4947829">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say that something good is a ***, you mean that it happened accidentally rather than by being planned or arranged.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something *** over you, it appears as a large or unclear shape, often in a frightening way.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kumimoji="0" lang="en-GB" sz="2000" i="0" u="none" strike="noStrike" cap="none" spc="0" normalizeH="0" baseline="0" dirty="0">
                          <a:ln>
                            <a:noFill/>
                          </a:ln>
                          <a:solidFill>
                            <a:srgbClr val="000000"/>
                          </a:solidFill>
                          <a:effectLst/>
                          <a:uFillTx/>
                          <a:latin typeface="Gill Sans MT" panose="020B0502020104020203" pitchFamily="34" charset="77"/>
                          <a:sym typeface="Helvetica Light"/>
                        </a:rPr>
                        <a:t>If an object such as a bomb *** or if someone or something *** it, it bursts loudly and with great force, often causing damage or injury.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To *** something means to cause it to happen.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a:t>
                      </a:r>
                      <a:r>
                        <a:rPr lang="en-GB" sz="2000">
                          <a:latin typeface="Gill Sans MT" panose="020B0502020104020203" pitchFamily="34" charset="77"/>
                        </a:rPr>
                        <a:t>you *** </a:t>
                      </a:r>
                      <a:r>
                        <a:rPr lang="en-GB" sz="2000" dirty="0">
                          <a:latin typeface="Gill Sans MT" panose="020B0502020104020203" pitchFamily="34" charset="77"/>
                        </a:rPr>
                        <a:t>someone or something, you dislike them very much.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2" name="Picture 1">
            <a:extLst>
              <a:ext uri="{FF2B5EF4-FFF2-40B4-BE49-F238E27FC236}">
                <a16:creationId xmlns:a16="http://schemas.microsoft.com/office/drawing/2014/main" id="{FA825566-FE3D-5EFA-3054-2AE857D2C80E}"/>
              </a:ext>
            </a:extLst>
          </p:cNvPr>
          <p:cNvPicPr>
            <a:picLocks noChangeAspect="1"/>
          </p:cNvPicPr>
          <p:nvPr/>
        </p:nvPicPr>
        <p:blipFill>
          <a:blip r:embed="rId5"/>
          <a:stretch>
            <a:fillRect/>
          </a:stretch>
        </p:blipFill>
        <p:spPr>
          <a:xfrm>
            <a:off x="11028686" y="7941705"/>
            <a:ext cx="988349" cy="988349"/>
          </a:xfrm>
          <a:prstGeom prst="rect">
            <a:avLst/>
          </a:prstGeom>
        </p:spPr>
      </p:pic>
      <p:pic>
        <p:nvPicPr>
          <p:cNvPr id="3" name="Picture 2">
            <a:extLst>
              <a:ext uri="{FF2B5EF4-FFF2-40B4-BE49-F238E27FC236}">
                <a16:creationId xmlns:a16="http://schemas.microsoft.com/office/drawing/2014/main" id="{70EBF772-10F6-081A-4F23-10F4BC08F27D}"/>
              </a:ext>
            </a:extLst>
          </p:cNvPr>
          <p:cNvPicPr>
            <a:picLocks noChangeAspect="1"/>
          </p:cNvPicPr>
          <p:nvPr/>
        </p:nvPicPr>
        <p:blipFill>
          <a:blip r:embed="rId6"/>
          <a:stretch>
            <a:fillRect/>
          </a:stretch>
        </p:blipFill>
        <p:spPr>
          <a:xfrm>
            <a:off x="11193554" y="2850857"/>
            <a:ext cx="959853" cy="959853"/>
          </a:xfrm>
          <a:prstGeom prst="rect">
            <a:avLst/>
          </a:prstGeom>
        </p:spPr>
      </p:pic>
      <p:pic>
        <p:nvPicPr>
          <p:cNvPr id="5" name="Picture 4">
            <a:extLst>
              <a:ext uri="{FF2B5EF4-FFF2-40B4-BE49-F238E27FC236}">
                <a16:creationId xmlns:a16="http://schemas.microsoft.com/office/drawing/2014/main" id="{76561312-7724-1049-A124-6B3A9BA6A147}"/>
              </a:ext>
            </a:extLst>
          </p:cNvPr>
          <p:cNvPicPr>
            <a:picLocks noChangeAspect="1"/>
          </p:cNvPicPr>
          <p:nvPr/>
        </p:nvPicPr>
        <p:blipFill>
          <a:blip r:embed="rId7"/>
          <a:stretch>
            <a:fillRect/>
          </a:stretch>
        </p:blipFill>
        <p:spPr>
          <a:xfrm>
            <a:off x="11090284" y="4062879"/>
            <a:ext cx="949533" cy="949533"/>
          </a:xfrm>
          <a:prstGeom prst="rect">
            <a:avLst/>
          </a:prstGeom>
        </p:spPr>
      </p:pic>
      <p:pic>
        <p:nvPicPr>
          <p:cNvPr id="6" name="Picture 5">
            <a:extLst>
              <a:ext uri="{FF2B5EF4-FFF2-40B4-BE49-F238E27FC236}">
                <a16:creationId xmlns:a16="http://schemas.microsoft.com/office/drawing/2014/main" id="{695A0E1F-6D71-641D-245D-C0D9CAB5D05E}"/>
              </a:ext>
            </a:extLst>
          </p:cNvPr>
          <p:cNvPicPr>
            <a:picLocks noChangeAspect="1"/>
          </p:cNvPicPr>
          <p:nvPr/>
        </p:nvPicPr>
        <p:blipFill>
          <a:blip r:embed="rId8"/>
          <a:stretch>
            <a:fillRect/>
          </a:stretch>
        </p:blipFill>
        <p:spPr>
          <a:xfrm>
            <a:off x="11085123" y="6680685"/>
            <a:ext cx="959854" cy="959854"/>
          </a:xfrm>
          <a:prstGeom prst="rect">
            <a:avLst/>
          </a:prstGeom>
        </p:spPr>
      </p:pic>
      <p:pic>
        <p:nvPicPr>
          <p:cNvPr id="7" name="Picture 6">
            <a:extLst>
              <a:ext uri="{FF2B5EF4-FFF2-40B4-BE49-F238E27FC236}">
                <a16:creationId xmlns:a16="http://schemas.microsoft.com/office/drawing/2014/main" id="{E0F70748-75E7-6A8F-1875-FF46407E1571}"/>
              </a:ext>
            </a:extLst>
          </p:cNvPr>
          <p:cNvPicPr>
            <a:picLocks noChangeAspect="1"/>
          </p:cNvPicPr>
          <p:nvPr/>
        </p:nvPicPr>
        <p:blipFill>
          <a:blip r:embed="rId9"/>
          <a:stretch>
            <a:fillRect/>
          </a:stretch>
        </p:blipFill>
        <p:spPr>
          <a:xfrm>
            <a:off x="11014571" y="5264581"/>
            <a:ext cx="1059251" cy="1059251"/>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2859733" y="4021403"/>
            <a:ext cx="2083904"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dirty="0">
                <a:latin typeface="Gill Sans MT" panose="020B0502020104020203" pitchFamily="34" charset="77"/>
              </a:rPr>
              <a:t>j</a:t>
            </a:r>
            <a:r>
              <a:rPr lang="en-GB" sz="4800" b="1" i="0" u="none" strike="noStrike" dirty="0">
                <a:solidFill>
                  <a:srgbClr val="000000"/>
                </a:solidFill>
                <a:effectLst/>
                <a:latin typeface="Gill Sans MT" panose="020B0502020104020203" pitchFamily="34" charset="77"/>
              </a:rPr>
              <a:t>umble</a:t>
            </a:r>
            <a:endParaRPr dirty="0">
              <a:latin typeface="Gill Sans MT" panose="020B0502020104020203" pitchFamily="34" charset="77"/>
            </a:endParaRPr>
          </a:p>
        </p:txBody>
      </p:sp>
      <p:sp>
        <p:nvSpPr>
          <p:cNvPr id="135" name="spare"/>
          <p:cNvSpPr txBox="1"/>
          <p:nvPr/>
        </p:nvSpPr>
        <p:spPr>
          <a:xfrm>
            <a:off x="2923847" y="4857999"/>
            <a:ext cx="1955665"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during</a:t>
            </a:r>
            <a:endParaRPr b="1" dirty="0">
              <a:latin typeface="Gill Sans MT" panose="020B0502020104020203" pitchFamily="34" charset="77"/>
              <a:sym typeface="American Typewriter"/>
            </a:endParaRPr>
          </a:p>
        </p:txBody>
      </p:sp>
      <p:sp>
        <p:nvSpPr>
          <p:cNvPr id="136" name="chipped"/>
          <p:cNvSpPr txBox="1"/>
          <p:nvPr/>
        </p:nvSpPr>
        <p:spPr>
          <a:xfrm>
            <a:off x="2634504" y="5762838"/>
            <a:ext cx="2500686"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dirty="0">
                <a:latin typeface="Gill Sans MT" panose="020B0502020104020203" pitchFamily="34" charset="77"/>
              </a:rPr>
              <a:t>crumble</a:t>
            </a:r>
            <a:endParaRPr dirty="0">
              <a:latin typeface="Gill Sans MT" panose="020B0502020104020203" pitchFamily="34" charset="77"/>
            </a:endParaRPr>
          </a:p>
        </p:txBody>
      </p:sp>
      <p:sp>
        <p:nvSpPr>
          <p:cNvPr id="137" name="lift"/>
          <p:cNvSpPr txBox="1"/>
          <p:nvPr/>
        </p:nvSpPr>
        <p:spPr>
          <a:xfrm>
            <a:off x="2920938" y="6600144"/>
            <a:ext cx="1891544"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dirty="0">
                <a:latin typeface="Gill Sans MT" panose="020B0502020104020203" pitchFamily="34" charset="77"/>
              </a:rPr>
              <a:t>bicker</a:t>
            </a:r>
            <a:endParaRPr dirty="0">
              <a:latin typeface="Gill Sans MT" panose="020B0502020104020203" pitchFamily="34" charset="77"/>
            </a:endParaRPr>
          </a:p>
        </p:txBody>
      </p:sp>
      <p:sp>
        <p:nvSpPr>
          <p:cNvPr id="138" name="mutter"/>
          <p:cNvSpPr txBox="1"/>
          <p:nvPr/>
        </p:nvSpPr>
        <p:spPr>
          <a:xfrm>
            <a:off x="8009088" y="3968985"/>
            <a:ext cx="2372444"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explode</a:t>
            </a:r>
            <a:endParaRPr b="1" dirty="0">
              <a:latin typeface="Gill Sans MT" panose="020B0502020104020203" pitchFamily="34" charset="77"/>
              <a:sym typeface="American Typewriter"/>
            </a:endParaRPr>
          </a:p>
        </p:txBody>
      </p:sp>
      <p:sp>
        <p:nvSpPr>
          <p:cNvPr id="139" name="unveil"/>
          <p:cNvSpPr txBox="1"/>
          <p:nvPr/>
        </p:nvSpPr>
        <p:spPr>
          <a:xfrm>
            <a:off x="8408752" y="5762838"/>
            <a:ext cx="1590180"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loom</a:t>
            </a:r>
            <a:endParaRPr dirty="0">
              <a:latin typeface="Gill Sans MT" panose="020B0502020104020203" pitchFamily="34" charset="77"/>
              <a:sym typeface="American Typewriter"/>
            </a:endParaRPr>
          </a:p>
        </p:txBody>
      </p:sp>
      <p:sp>
        <p:nvSpPr>
          <p:cNvPr id="140" name="tolerate"/>
          <p:cNvSpPr txBox="1"/>
          <p:nvPr/>
        </p:nvSpPr>
        <p:spPr>
          <a:xfrm>
            <a:off x="8348770" y="3093860"/>
            <a:ext cx="1904368"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detest</a:t>
            </a:r>
            <a:endParaRPr dirty="0">
              <a:latin typeface="Gill Sans MT" panose="020B0502020104020203" pitchFamily="34" charset="77"/>
            </a:endParaRPr>
          </a:p>
        </p:txBody>
      </p:sp>
      <p:sp>
        <p:nvSpPr>
          <p:cNvPr id="141" name="fixation"/>
          <p:cNvSpPr txBox="1"/>
          <p:nvPr/>
        </p:nvSpPr>
        <p:spPr>
          <a:xfrm>
            <a:off x="8448309" y="4858000"/>
            <a:ext cx="1493999"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fluke</a:t>
            </a:r>
            <a:endParaRPr dirty="0">
              <a:latin typeface="Gill Sans MT" panose="020B0502020104020203" pitchFamily="34" charset="77"/>
            </a:endParaRPr>
          </a:p>
        </p:txBody>
      </p:sp>
      <p:sp>
        <p:nvSpPr>
          <p:cNvPr id="142" name="rustle"/>
          <p:cNvSpPr txBox="1"/>
          <p:nvPr/>
        </p:nvSpPr>
        <p:spPr>
          <a:xfrm>
            <a:off x="7981904" y="6628256"/>
            <a:ext cx="2468625"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produce</a:t>
            </a:r>
            <a:endParaRPr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TextBox 1">
            <a:extLst>
              <a:ext uri="{FF2B5EF4-FFF2-40B4-BE49-F238E27FC236}">
                <a16:creationId xmlns:a16="http://schemas.microsoft.com/office/drawing/2014/main" id="{E41E4F8A-CB54-74F8-D306-DF03A6306862}"/>
              </a:ext>
            </a:extLst>
          </p:cNvPr>
          <p:cNvSpPr txBox="1"/>
          <p:nvPr/>
        </p:nvSpPr>
        <p:spPr>
          <a:xfrm>
            <a:off x="2546924" y="3164758"/>
            <a:ext cx="2675845"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4800" b="1" i="0" u="none" strike="noStrike" dirty="0">
                <a:solidFill>
                  <a:srgbClr val="000000"/>
                </a:solidFill>
                <a:effectLst/>
                <a:latin typeface="Gill Sans MT" panose="020B0502020104020203" pitchFamily="34" charset="77"/>
              </a:rPr>
              <a:t>shadow</a:t>
            </a:r>
            <a:endParaRPr kumimoji="0" lang="en-US" sz="4900" b="1" i="0" u="none" strike="noStrike" cap="none" spc="0" normalizeH="0" baseline="0" dirty="0">
              <a:ln>
                <a:noFill/>
              </a:ln>
              <a:solidFill>
                <a:srgbClr val="000000"/>
              </a:solidFill>
              <a:effectLst/>
              <a:uFillTx/>
              <a:latin typeface="Gill Sans MT" panose="020B0502020104020203" pitchFamily="34" charset="77"/>
              <a:sym typeface="Helvetica Light"/>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103175" y="531347"/>
            <a:ext cx="7994176"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shadow</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76421" y="5537180"/>
            <a:ext cx="10244333"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jumble</a:t>
            </a:r>
            <a:endParaRPr sz="28700" dirty="0">
              <a:latin typeface="Gill Sans MT" panose="020B0502020104020203" pitchFamily="34" charset="77"/>
            </a:endParaRPr>
          </a:p>
        </p:txBody>
      </p:sp>
      <p:pic>
        <p:nvPicPr>
          <p:cNvPr id="2" name="Picture 1">
            <a:extLst>
              <a:ext uri="{FF2B5EF4-FFF2-40B4-BE49-F238E27FC236}">
                <a16:creationId xmlns:a16="http://schemas.microsoft.com/office/drawing/2014/main" id="{825FB0B4-8681-75FA-BC9C-EFEA42F80562}"/>
              </a:ext>
            </a:extLst>
          </p:cNvPr>
          <p:cNvPicPr>
            <a:picLocks noChangeAspect="1"/>
          </p:cNvPicPr>
          <p:nvPr/>
        </p:nvPicPr>
        <p:blipFill>
          <a:blip r:embed="rId4"/>
          <a:stretch>
            <a:fillRect/>
          </a:stretch>
        </p:blipFill>
        <p:spPr>
          <a:xfrm>
            <a:off x="8986300" y="547647"/>
            <a:ext cx="3251200" cy="3251200"/>
          </a:xfrm>
          <a:prstGeom prst="rect">
            <a:avLst/>
          </a:prstGeom>
        </p:spPr>
      </p:pic>
      <p:pic>
        <p:nvPicPr>
          <p:cNvPr id="4" name="Picture 3">
            <a:extLst>
              <a:ext uri="{FF2B5EF4-FFF2-40B4-BE49-F238E27FC236}">
                <a16:creationId xmlns:a16="http://schemas.microsoft.com/office/drawing/2014/main" id="{A1A26880-1CAF-F31E-2B12-4860C4C7FF14}"/>
              </a:ext>
            </a:extLst>
          </p:cNvPr>
          <p:cNvPicPr>
            <a:picLocks noChangeAspect="1"/>
          </p:cNvPicPr>
          <p:nvPr/>
        </p:nvPicPr>
        <p:blipFill>
          <a:blip r:embed="rId5"/>
          <a:stretch>
            <a:fillRect/>
          </a:stretch>
        </p:blipFill>
        <p:spPr>
          <a:xfrm>
            <a:off x="682708" y="5633761"/>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294822" y="494884"/>
            <a:ext cx="6613990"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during</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235771" y="5295615"/>
            <a:ext cx="10419220"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crumple</a:t>
            </a:r>
            <a:endParaRPr sz="19900" dirty="0">
              <a:latin typeface="Gill Sans MT" panose="020B0502020104020203" pitchFamily="34" charset="77"/>
            </a:endParaRPr>
          </a:p>
        </p:txBody>
      </p:sp>
      <p:pic>
        <p:nvPicPr>
          <p:cNvPr id="2" name="Picture 1">
            <a:extLst>
              <a:ext uri="{FF2B5EF4-FFF2-40B4-BE49-F238E27FC236}">
                <a16:creationId xmlns:a16="http://schemas.microsoft.com/office/drawing/2014/main" id="{F8B8D31A-6651-9BBB-A169-FF49C7E78C62}"/>
              </a:ext>
            </a:extLst>
          </p:cNvPr>
          <p:cNvPicPr>
            <a:picLocks noChangeAspect="1"/>
          </p:cNvPicPr>
          <p:nvPr/>
        </p:nvPicPr>
        <p:blipFill>
          <a:blip r:embed="rId4"/>
          <a:stretch>
            <a:fillRect/>
          </a:stretch>
        </p:blipFill>
        <p:spPr>
          <a:xfrm>
            <a:off x="8853825" y="602862"/>
            <a:ext cx="3251200" cy="3251200"/>
          </a:xfrm>
          <a:prstGeom prst="rect">
            <a:avLst/>
          </a:prstGeom>
        </p:spPr>
      </p:pic>
      <p:pic>
        <p:nvPicPr>
          <p:cNvPr id="4" name="Picture 3">
            <a:extLst>
              <a:ext uri="{FF2B5EF4-FFF2-40B4-BE49-F238E27FC236}">
                <a16:creationId xmlns:a16="http://schemas.microsoft.com/office/drawing/2014/main" id="{F17C00D1-E215-046B-3301-B3BFA3F7DF00}"/>
              </a:ext>
            </a:extLst>
          </p:cNvPr>
          <p:cNvPicPr>
            <a:picLocks noChangeAspect="1"/>
          </p:cNvPicPr>
          <p:nvPr/>
        </p:nvPicPr>
        <p:blipFill>
          <a:blip r:embed="rId5"/>
          <a:stretch>
            <a:fillRect/>
          </a:stretch>
        </p:blipFill>
        <p:spPr>
          <a:xfrm>
            <a:off x="194300" y="5340688"/>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624100" y="562067"/>
            <a:ext cx="6511398"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bicker</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411459" y="5643529"/>
            <a:ext cx="12346080"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detest</a:t>
            </a:r>
            <a:endParaRPr sz="23900" dirty="0">
              <a:latin typeface="Gill Sans MT" panose="020B0502020104020203" pitchFamily="34" charset="77"/>
            </a:endParaRPr>
          </a:p>
        </p:txBody>
      </p:sp>
      <p:pic>
        <p:nvPicPr>
          <p:cNvPr id="2" name="Picture 1">
            <a:extLst>
              <a:ext uri="{FF2B5EF4-FFF2-40B4-BE49-F238E27FC236}">
                <a16:creationId xmlns:a16="http://schemas.microsoft.com/office/drawing/2014/main" id="{4A88138C-9C5F-7ABA-7F87-1FB2DCA29376}"/>
              </a:ext>
            </a:extLst>
          </p:cNvPr>
          <p:cNvPicPr>
            <a:picLocks noChangeAspect="1"/>
          </p:cNvPicPr>
          <p:nvPr/>
        </p:nvPicPr>
        <p:blipFill>
          <a:blip r:embed="rId4"/>
          <a:stretch>
            <a:fillRect/>
          </a:stretch>
        </p:blipFill>
        <p:spPr>
          <a:xfrm>
            <a:off x="8694541" y="602862"/>
            <a:ext cx="3251200" cy="3251200"/>
          </a:xfrm>
          <a:prstGeom prst="rect">
            <a:avLst/>
          </a:prstGeom>
        </p:spPr>
      </p:pic>
      <p:pic>
        <p:nvPicPr>
          <p:cNvPr id="4" name="Picture 3">
            <a:extLst>
              <a:ext uri="{FF2B5EF4-FFF2-40B4-BE49-F238E27FC236}">
                <a16:creationId xmlns:a16="http://schemas.microsoft.com/office/drawing/2014/main" id="{5E19416D-BA1C-4B02-B1D1-4DAD58406922}"/>
              </a:ext>
            </a:extLst>
          </p:cNvPr>
          <p:cNvPicPr>
            <a:picLocks noChangeAspect="1"/>
          </p:cNvPicPr>
          <p:nvPr/>
        </p:nvPicPr>
        <p:blipFill>
          <a:blip r:embed="rId5"/>
          <a:stretch>
            <a:fillRect/>
          </a:stretch>
        </p:blipFill>
        <p:spPr>
          <a:xfrm>
            <a:off x="514859" y="5724319"/>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728072" y="431439"/>
            <a:ext cx="8369279"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explode</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042314" y="5328694"/>
            <a:ext cx="9855034"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fluke</a:t>
            </a:r>
            <a:endParaRPr sz="16600" dirty="0">
              <a:latin typeface="Gill Sans MT" panose="020B0502020104020203" pitchFamily="34" charset="77"/>
            </a:endParaRPr>
          </a:p>
        </p:txBody>
      </p:sp>
      <p:pic>
        <p:nvPicPr>
          <p:cNvPr id="2" name="Picture 1">
            <a:extLst>
              <a:ext uri="{FF2B5EF4-FFF2-40B4-BE49-F238E27FC236}">
                <a16:creationId xmlns:a16="http://schemas.microsoft.com/office/drawing/2014/main" id="{F59E1A7E-BDF3-2293-8BC0-AE88D56FFE7C}"/>
              </a:ext>
            </a:extLst>
          </p:cNvPr>
          <p:cNvPicPr>
            <a:picLocks noChangeAspect="1"/>
          </p:cNvPicPr>
          <p:nvPr/>
        </p:nvPicPr>
        <p:blipFill>
          <a:blip r:embed="rId4"/>
          <a:stretch>
            <a:fillRect/>
          </a:stretch>
        </p:blipFill>
        <p:spPr>
          <a:xfrm>
            <a:off x="9250571" y="480767"/>
            <a:ext cx="3251200" cy="3251200"/>
          </a:xfrm>
          <a:prstGeom prst="rect">
            <a:avLst/>
          </a:prstGeom>
        </p:spPr>
      </p:pic>
      <p:pic>
        <p:nvPicPr>
          <p:cNvPr id="4" name="Picture 3">
            <a:extLst>
              <a:ext uri="{FF2B5EF4-FFF2-40B4-BE49-F238E27FC236}">
                <a16:creationId xmlns:a16="http://schemas.microsoft.com/office/drawing/2014/main" id="{5E332D69-E42E-A5DA-7C79-88D6FF66E7BC}"/>
              </a:ext>
            </a:extLst>
          </p:cNvPr>
          <p:cNvPicPr>
            <a:picLocks noChangeAspect="1"/>
          </p:cNvPicPr>
          <p:nvPr/>
        </p:nvPicPr>
        <p:blipFill>
          <a:blip r:embed="rId5"/>
          <a:stretch>
            <a:fillRect/>
          </a:stretch>
        </p:blipFill>
        <p:spPr>
          <a:xfrm>
            <a:off x="1084854" y="5810914"/>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07533" y="-6032062"/>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083246" y="190287"/>
            <a:ext cx="11999897"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loom</a:t>
            </a:r>
            <a:endParaRPr sz="239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32741" y="5854046"/>
            <a:ext cx="10288591"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produce</a:t>
            </a:r>
            <a:endParaRPr sz="11500" dirty="0">
              <a:latin typeface="Gill Sans MT" panose="020B0502020104020203" pitchFamily="34" charset="77"/>
            </a:endParaRPr>
          </a:p>
        </p:txBody>
      </p:sp>
      <p:pic>
        <p:nvPicPr>
          <p:cNvPr id="2" name="Picture 1">
            <a:extLst>
              <a:ext uri="{FF2B5EF4-FFF2-40B4-BE49-F238E27FC236}">
                <a16:creationId xmlns:a16="http://schemas.microsoft.com/office/drawing/2014/main" id="{B321B5CE-66BB-F341-936A-A20B6D895772}"/>
              </a:ext>
            </a:extLst>
          </p:cNvPr>
          <p:cNvPicPr>
            <a:picLocks noChangeAspect="1"/>
          </p:cNvPicPr>
          <p:nvPr/>
        </p:nvPicPr>
        <p:blipFill>
          <a:blip r:embed="rId4"/>
          <a:stretch>
            <a:fillRect/>
          </a:stretch>
        </p:blipFill>
        <p:spPr>
          <a:xfrm>
            <a:off x="8669785" y="602862"/>
            <a:ext cx="3251200" cy="3251200"/>
          </a:xfrm>
          <a:prstGeom prst="rect">
            <a:avLst/>
          </a:prstGeom>
        </p:spPr>
      </p:pic>
      <p:pic>
        <p:nvPicPr>
          <p:cNvPr id="4" name="Picture 3">
            <a:extLst>
              <a:ext uri="{FF2B5EF4-FFF2-40B4-BE49-F238E27FC236}">
                <a16:creationId xmlns:a16="http://schemas.microsoft.com/office/drawing/2014/main" id="{C222A1EA-71DD-9A42-140E-BD3705BB536A}"/>
              </a:ext>
            </a:extLst>
          </p:cNvPr>
          <p:cNvPicPr>
            <a:picLocks noChangeAspect="1"/>
          </p:cNvPicPr>
          <p:nvPr/>
        </p:nvPicPr>
        <p:blipFill>
          <a:blip r:embed="rId5"/>
          <a:stretch>
            <a:fillRect/>
          </a:stretch>
        </p:blipFill>
        <p:spPr>
          <a:xfrm>
            <a:off x="703973" y="5803165"/>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18044" y="944557"/>
            <a:ext cx="7612661"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ea typeface="Ayuthaya" pitchFamily="2" charset="-34"/>
                <a:cs typeface="Futura Medium" panose="020B0602020204020303" pitchFamily="34" charset="-79"/>
              </a:rPr>
              <a:t>shadow</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97753" y="5633097"/>
            <a:ext cx="10244333"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jumble</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0D415A07-A0B6-61A9-2349-9CE85B9DB6AD}"/>
              </a:ext>
            </a:extLst>
          </p:cNvPr>
          <p:cNvPicPr>
            <a:picLocks noChangeAspect="1"/>
          </p:cNvPicPr>
          <p:nvPr/>
        </p:nvPicPr>
        <p:blipFill>
          <a:blip r:embed="rId4"/>
          <a:stretch>
            <a:fillRect/>
          </a:stretch>
        </p:blipFill>
        <p:spPr>
          <a:xfrm>
            <a:off x="9220216" y="480767"/>
            <a:ext cx="3251200" cy="3251200"/>
          </a:xfrm>
          <a:prstGeom prst="rect">
            <a:avLst/>
          </a:prstGeom>
        </p:spPr>
      </p:pic>
      <p:pic>
        <p:nvPicPr>
          <p:cNvPr id="4" name="Picture 3">
            <a:extLst>
              <a:ext uri="{FF2B5EF4-FFF2-40B4-BE49-F238E27FC236}">
                <a16:creationId xmlns:a16="http://schemas.microsoft.com/office/drawing/2014/main" id="{24586861-7858-CA7A-351B-4E4BE41ADC53}"/>
              </a:ext>
            </a:extLst>
          </p:cNvPr>
          <p:cNvPicPr>
            <a:picLocks noChangeAspect="1"/>
          </p:cNvPicPr>
          <p:nvPr/>
        </p:nvPicPr>
        <p:blipFill>
          <a:blip r:embed="rId5"/>
          <a:stretch>
            <a:fillRect/>
          </a:stretch>
        </p:blipFill>
        <p:spPr>
          <a:xfrm>
            <a:off x="450849" y="5739965"/>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125175" y="652017"/>
            <a:ext cx="7540526"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during</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04922" y="5783384"/>
            <a:ext cx="10419220"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crumple</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9FDA904D-4CC0-8952-A18C-98BC54ABC039}"/>
              </a:ext>
            </a:extLst>
          </p:cNvPr>
          <p:cNvPicPr>
            <a:picLocks noChangeAspect="1"/>
          </p:cNvPicPr>
          <p:nvPr/>
        </p:nvPicPr>
        <p:blipFill>
          <a:blip r:embed="rId4"/>
          <a:stretch>
            <a:fillRect/>
          </a:stretch>
        </p:blipFill>
        <p:spPr>
          <a:xfrm>
            <a:off x="9034746" y="609412"/>
            <a:ext cx="3251200" cy="3251200"/>
          </a:xfrm>
          <a:prstGeom prst="rect">
            <a:avLst/>
          </a:prstGeom>
        </p:spPr>
      </p:pic>
      <p:pic>
        <p:nvPicPr>
          <p:cNvPr id="4" name="Picture 3">
            <a:extLst>
              <a:ext uri="{FF2B5EF4-FFF2-40B4-BE49-F238E27FC236}">
                <a16:creationId xmlns:a16="http://schemas.microsoft.com/office/drawing/2014/main" id="{EC1818C4-65E2-C059-B186-53C53F1F5463}"/>
              </a:ext>
            </a:extLst>
          </p:cNvPr>
          <p:cNvPicPr>
            <a:picLocks noChangeAspect="1"/>
          </p:cNvPicPr>
          <p:nvPr/>
        </p:nvPicPr>
        <p:blipFill>
          <a:blip r:embed="rId5"/>
          <a:stretch>
            <a:fillRect/>
          </a:stretch>
        </p:blipFill>
        <p:spPr>
          <a:xfrm>
            <a:off x="682708" y="5450949"/>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728347" y="742893"/>
            <a:ext cx="7122143"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bicker</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411459" y="5906891"/>
            <a:ext cx="12346080"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detest</a:t>
            </a:r>
            <a:endParaRPr sz="23900" dirty="0">
              <a:latin typeface="Futura Medium" panose="020B0602020204020303" pitchFamily="34" charset="-79"/>
              <a:cs typeface="Futura Medium" panose="020B0602020204020303" pitchFamily="34" charset="-79"/>
            </a:endParaRPr>
          </a:p>
        </p:txBody>
      </p:sp>
      <p:sp>
        <p:nvSpPr>
          <p:cNvPr id="5" name="TextBox 4">
            <a:extLst>
              <a:ext uri="{FF2B5EF4-FFF2-40B4-BE49-F238E27FC236}">
                <a16:creationId xmlns:a16="http://schemas.microsoft.com/office/drawing/2014/main" id="{AC51DBDD-6E1E-9CB0-11B3-6AC6404BFAF9}"/>
              </a:ext>
            </a:extLst>
          </p:cNvPr>
          <p:cNvSpPr txBox="1"/>
          <p:nvPr/>
        </p:nvSpPr>
        <p:spPr>
          <a:xfrm>
            <a:off x="5553605" y="-1513628"/>
            <a:ext cx="10265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dirty="0">
              <a:ln>
                <a:noFill/>
              </a:ln>
              <a:solidFill>
                <a:srgbClr val="000000"/>
              </a:solidFill>
              <a:effectLst/>
              <a:uFillTx/>
              <a:latin typeface="+mn-lt"/>
              <a:ea typeface="+mn-ea"/>
              <a:cs typeface="+mn-cs"/>
              <a:sym typeface="Helvetica Light"/>
            </a:endParaRPr>
          </a:p>
        </p:txBody>
      </p:sp>
      <p:pic>
        <p:nvPicPr>
          <p:cNvPr id="2" name="Picture 1">
            <a:extLst>
              <a:ext uri="{FF2B5EF4-FFF2-40B4-BE49-F238E27FC236}">
                <a16:creationId xmlns:a16="http://schemas.microsoft.com/office/drawing/2014/main" id="{340F0F74-C675-1F50-3E88-92119FA7443A}"/>
              </a:ext>
            </a:extLst>
          </p:cNvPr>
          <p:cNvPicPr>
            <a:picLocks noChangeAspect="1"/>
          </p:cNvPicPr>
          <p:nvPr/>
        </p:nvPicPr>
        <p:blipFill>
          <a:blip r:embed="rId4"/>
          <a:stretch>
            <a:fillRect/>
          </a:stretch>
        </p:blipFill>
        <p:spPr>
          <a:xfrm>
            <a:off x="9097351" y="602862"/>
            <a:ext cx="3251200" cy="3251200"/>
          </a:xfrm>
          <a:prstGeom prst="rect">
            <a:avLst/>
          </a:prstGeom>
        </p:spPr>
      </p:pic>
      <p:pic>
        <p:nvPicPr>
          <p:cNvPr id="4" name="Picture 3">
            <a:extLst>
              <a:ext uri="{FF2B5EF4-FFF2-40B4-BE49-F238E27FC236}">
                <a16:creationId xmlns:a16="http://schemas.microsoft.com/office/drawing/2014/main" id="{3BBFB889-9689-24D3-9558-51A1034BB7FF}"/>
              </a:ext>
            </a:extLst>
          </p:cNvPr>
          <p:cNvPicPr>
            <a:picLocks noChangeAspect="1"/>
          </p:cNvPicPr>
          <p:nvPr/>
        </p:nvPicPr>
        <p:blipFill>
          <a:blip r:embed="rId5"/>
          <a:stretch>
            <a:fillRect/>
          </a:stretch>
        </p:blipFill>
        <p:spPr>
          <a:xfrm>
            <a:off x="682017" y="5705918"/>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409650" y="2334468"/>
            <a:ext cx="225702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shadow</a:t>
            </a:r>
            <a:r>
              <a:rPr lang="en-GB" b="1" dirty="0">
                <a:latin typeface="Gill Sans MT" panose="020B0502020104020203" pitchFamily="34" charset="77"/>
                <a:sym typeface="American Typewriter"/>
              </a:rPr>
              <a:t>	</a:t>
            </a:r>
            <a:endParaRPr b="1" dirty="0">
              <a:latin typeface="Gill Sans MT" panose="020B0502020104020203" pitchFamily="34" charset="77"/>
              <a:sym typeface="American Typewriter"/>
            </a:endParaRPr>
          </a:p>
        </p:txBody>
      </p:sp>
      <p:sp>
        <p:nvSpPr>
          <p:cNvPr id="134" name="office"/>
          <p:cNvSpPr txBox="1"/>
          <p:nvPr/>
        </p:nvSpPr>
        <p:spPr>
          <a:xfrm>
            <a:off x="5518850" y="3191113"/>
            <a:ext cx="2083905"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jumble</a:t>
            </a:r>
            <a:endParaRPr dirty="0">
              <a:latin typeface="Gill Sans MT" panose="020B0502020104020203" pitchFamily="34" charset="77"/>
            </a:endParaRPr>
          </a:p>
        </p:txBody>
      </p:sp>
      <p:sp>
        <p:nvSpPr>
          <p:cNvPr id="135" name="spare"/>
          <p:cNvSpPr txBox="1"/>
          <p:nvPr/>
        </p:nvSpPr>
        <p:spPr>
          <a:xfrm>
            <a:off x="5582955" y="4040712"/>
            <a:ext cx="1955665"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during</a:t>
            </a:r>
            <a:endParaRPr b="1" dirty="0">
              <a:latin typeface="Gill Sans MT" panose="020B0502020104020203" pitchFamily="34" charset="77"/>
              <a:sym typeface="American Typewriter"/>
            </a:endParaRPr>
          </a:p>
        </p:txBody>
      </p:sp>
      <p:sp>
        <p:nvSpPr>
          <p:cNvPr id="136" name="chipped"/>
          <p:cNvSpPr txBox="1"/>
          <p:nvPr/>
        </p:nvSpPr>
        <p:spPr>
          <a:xfrm>
            <a:off x="5310452" y="4966512"/>
            <a:ext cx="2500686"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crumple</a:t>
            </a:r>
            <a:endParaRPr dirty="0">
              <a:latin typeface="Gill Sans MT" panose="020B0502020104020203" pitchFamily="34" charset="77"/>
            </a:endParaRPr>
          </a:p>
        </p:txBody>
      </p:sp>
      <p:sp>
        <p:nvSpPr>
          <p:cNvPr id="137" name="lift"/>
          <p:cNvSpPr txBox="1"/>
          <p:nvPr/>
        </p:nvSpPr>
        <p:spPr>
          <a:xfrm>
            <a:off x="5615027" y="5837064"/>
            <a:ext cx="1891544"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bicker</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9030" y="1141406"/>
            <a:ext cx="9855034"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Futura Medium" panose="020B0602020204020303" pitchFamily="34" charset="-79"/>
                <a:cs typeface="Futura Medium" panose="020B0602020204020303" pitchFamily="34" charset="-79"/>
              </a:rPr>
              <a:t>explode</a:t>
            </a:r>
            <a:endParaRPr sz="72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089557" y="5616915"/>
            <a:ext cx="9855034"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fluke</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D4A350E5-AC15-DCB2-9C09-CA68EBD7C4CB}"/>
              </a:ext>
            </a:extLst>
          </p:cNvPr>
          <p:cNvPicPr>
            <a:picLocks noChangeAspect="1"/>
          </p:cNvPicPr>
          <p:nvPr/>
        </p:nvPicPr>
        <p:blipFill>
          <a:blip r:embed="rId4"/>
          <a:stretch>
            <a:fillRect/>
          </a:stretch>
        </p:blipFill>
        <p:spPr>
          <a:xfrm>
            <a:off x="8958816" y="591766"/>
            <a:ext cx="3251200" cy="3251200"/>
          </a:xfrm>
          <a:prstGeom prst="rect">
            <a:avLst/>
          </a:prstGeom>
        </p:spPr>
      </p:pic>
      <p:pic>
        <p:nvPicPr>
          <p:cNvPr id="4" name="Picture 3">
            <a:extLst>
              <a:ext uri="{FF2B5EF4-FFF2-40B4-BE49-F238E27FC236}">
                <a16:creationId xmlns:a16="http://schemas.microsoft.com/office/drawing/2014/main" id="{802B26D1-1281-38A3-DAB5-6FD44BF827C6}"/>
              </a:ext>
            </a:extLst>
          </p:cNvPr>
          <p:cNvPicPr>
            <a:picLocks noChangeAspect="1"/>
          </p:cNvPicPr>
          <p:nvPr/>
        </p:nvPicPr>
        <p:blipFill>
          <a:blip r:embed="rId5"/>
          <a:stretch>
            <a:fillRect/>
          </a:stretch>
        </p:blipFill>
        <p:spPr>
          <a:xfrm>
            <a:off x="895013" y="5897973"/>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9181748" y="-6298711"/>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344792" y="652017"/>
            <a:ext cx="11999897"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loom</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07298" y="5962439"/>
            <a:ext cx="10288591"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produce</a:t>
            </a:r>
            <a:endParaRPr sz="138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A09290E3-CB80-BBEE-60E6-BBC6A689C3C4}"/>
              </a:ext>
            </a:extLst>
          </p:cNvPr>
          <p:cNvPicPr>
            <a:picLocks noChangeAspect="1"/>
          </p:cNvPicPr>
          <p:nvPr/>
        </p:nvPicPr>
        <p:blipFill>
          <a:blip r:embed="rId4"/>
          <a:stretch>
            <a:fillRect/>
          </a:stretch>
        </p:blipFill>
        <p:spPr>
          <a:xfrm>
            <a:off x="8295499" y="602862"/>
            <a:ext cx="3251200" cy="3251200"/>
          </a:xfrm>
          <a:prstGeom prst="rect">
            <a:avLst/>
          </a:prstGeom>
        </p:spPr>
      </p:pic>
      <p:pic>
        <p:nvPicPr>
          <p:cNvPr id="4" name="Picture 3">
            <a:extLst>
              <a:ext uri="{FF2B5EF4-FFF2-40B4-BE49-F238E27FC236}">
                <a16:creationId xmlns:a16="http://schemas.microsoft.com/office/drawing/2014/main" id="{986B7197-46B0-E5DC-9639-020CB29C920A}"/>
              </a:ext>
            </a:extLst>
          </p:cNvPr>
          <p:cNvPicPr>
            <a:picLocks noChangeAspect="1"/>
          </p:cNvPicPr>
          <p:nvPr/>
        </p:nvPicPr>
        <p:blipFill>
          <a:blip r:embed="rId5"/>
          <a:stretch>
            <a:fillRect/>
          </a:stretch>
        </p:blipFill>
        <p:spPr>
          <a:xfrm>
            <a:off x="518538" y="5850383"/>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374632" y="3425812"/>
            <a:ext cx="2372444"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explode</a:t>
            </a:r>
            <a:endParaRPr b="1" dirty="0">
              <a:latin typeface="Gill Sans MT" panose="020B0502020104020203" pitchFamily="34" charset="77"/>
              <a:sym typeface="American Typewriter"/>
            </a:endParaRPr>
          </a:p>
        </p:txBody>
      </p:sp>
      <p:sp>
        <p:nvSpPr>
          <p:cNvPr id="140" name="tolerate"/>
          <p:cNvSpPr txBox="1"/>
          <p:nvPr/>
        </p:nvSpPr>
        <p:spPr>
          <a:xfrm>
            <a:off x="5608659" y="2529859"/>
            <a:ext cx="1904368"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dirty="0">
                <a:latin typeface="Gill Sans MT" panose="020B0502020104020203" pitchFamily="34" charset="77"/>
              </a:rPr>
              <a:t>detest</a:t>
            </a:r>
            <a:endParaRPr dirty="0">
              <a:latin typeface="Gill Sans MT" panose="020B0502020104020203" pitchFamily="34" charset="77"/>
            </a:endParaRPr>
          </a:p>
        </p:txBody>
      </p:sp>
      <p:sp>
        <p:nvSpPr>
          <p:cNvPr id="141" name="fixation"/>
          <p:cNvSpPr txBox="1"/>
          <p:nvPr/>
        </p:nvSpPr>
        <p:spPr>
          <a:xfrm>
            <a:off x="5813850" y="4288111"/>
            <a:ext cx="1493999"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fluke</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5707433" y="5195811"/>
            <a:ext cx="1590180"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loom</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268224" y="6004340"/>
            <a:ext cx="2468625"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produce</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70489" y="1309202"/>
            <a:ext cx="2877391"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shadow</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(noun)</a:t>
            </a:r>
            <a:endParaRPr dirty="0">
              <a:latin typeface="Gill Sans MT" panose="020B0502020104020203" pitchFamily="34" charset="77"/>
            </a:endParaRPr>
          </a:p>
        </p:txBody>
      </p:sp>
      <p:sp>
        <p:nvSpPr>
          <p:cNvPr id="154" name="If you tear paper, cloth, or another material, or if it tears, you pull it into two pieces or you pull it so that a hole appears in it."/>
          <p:cNvSpPr txBox="1"/>
          <p:nvPr/>
        </p:nvSpPr>
        <p:spPr>
          <a:xfrm>
            <a:off x="771110" y="4147322"/>
            <a:ext cx="6923231"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A shadow is a dark shape on a surface that is made when something stands between a light and the surface.</a:t>
            </a:r>
          </a:p>
        </p:txBody>
      </p:sp>
      <p:sp>
        <p:nvSpPr>
          <p:cNvPr id="155" name="The was a tear in Freddie’s new school jumper."/>
          <p:cNvSpPr txBox="1"/>
          <p:nvPr/>
        </p:nvSpPr>
        <p:spPr>
          <a:xfrm>
            <a:off x="9942" y="6793246"/>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A </a:t>
            </a:r>
            <a:r>
              <a:rPr lang="en-GB" b="1" dirty="0"/>
              <a:t>shadow</a:t>
            </a:r>
            <a:r>
              <a:rPr lang="en-GB" dirty="0"/>
              <a:t> from the window fell across the classroom.</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shad-ow</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1428475270"/>
              </p:ext>
            </p:extLst>
          </p:nvPr>
        </p:nvGraphicFramePr>
        <p:xfrm>
          <a:off x="52520" y="7667413"/>
          <a:ext cx="12914533" cy="1804446"/>
        </p:xfrm>
        <a:graphic>
          <a:graphicData uri="http://schemas.openxmlformats.org/drawingml/2006/table">
            <a:tbl>
              <a:tblPr firstRow="1" bandRow="1">
                <a:tableStyleId>{5940675A-B579-460E-94D1-54222C63F5DA}</a:tableStyleId>
              </a:tblPr>
              <a:tblGrid>
                <a:gridCol w="2655511">
                  <a:extLst>
                    <a:ext uri="{9D8B030D-6E8A-4147-A177-3AD203B41FA5}">
                      <a16:colId xmlns:a16="http://schemas.microsoft.com/office/drawing/2014/main" val="1062734036"/>
                    </a:ext>
                  </a:extLst>
                </a:gridCol>
                <a:gridCol w="2092569">
                  <a:extLst>
                    <a:ext uri="{9D8B030D-6E8A-4147-A177-3AD203B41FA5}">
                      <a16:colId xmlns:a16="http://schemas.microsoft.com/office/drawing/2014/main" val="2844254734"/>
                    </a:ext>
                  </a:extLst>
                </a:gridCol>
                <a:gridCol w="3376246">
                  <a:extLst>
                    <a:ext uri="{9D8B030D-6E8A-4147-A177-3AD203B41FA5}">
                      <a16:colId xmlns:a16="http://schemas.microsoft.com/office/drawing/2014/main" val="277516935"/>
                    </a:ext>
                  </a:extLst>
                </a:gridCol>
                <a:gridCol w="1913019">
                  <a:extLst>
                    <a:ext uri="{9D8B030D-6E8A-4147-A177-3AD203B41FA5}">
                      <a16:colId xmlns:a16="http://schemas.microsoft.com/office/drawing/2014/main" val="2209242225"/>
                    </a:ext>
                  </a:extLst>
                </a:gridCol>
                <a:gridCol w="287718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gloom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brightness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looming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shade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light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ghostly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5F21799F-06B2-2F7A-3164-D7FC5E023758}"/>
              </a:ext>
            </a:extLst>
          </p:cNvPr>
          <p:cNvPicPr>
            <a:picLocks noChangeAspect="1"/>
          </p:cNvPicPr>
          <p:nvPr/>
        </p:nvPicPr>
        <p:blipFill>
          <a:blip r:embed="rId4"/>
          <a:stretch>
            <a:fillRect/>
          </a:stretch>
        </p:blipFill>
        <p:spPr>
          <a:xfrm>
            <a:off x="8685992" y="2900706"/>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50838" y="1309202"/>
            <a:ext cx="2516715"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jumble</a:t>
            </a:r>
            <a:endParaRPr dirty="0">
              <a:latin typeface="Gill Sans MT" panose="020B0502020104020203" pitchFamily="34" charset="77"/>
            </a:endParaRPr>
          </a:p>
        </p:txBody>
      </p:sp>
      <p:sp>
        <p:nvSpPr>
          <p:cNvPr id="152" name="Definition:"/>
          <p:cNvSpPr txBox="1"/>
          <p:nvPr/>
        </p:nvSpPr>
        <p:spPr>
          <a:xfrm>
            <a:off x="2212466" y="3303841"/>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12821" y="4097063"/>
            <a:ext cx="6719548"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jumble things or if things jumble, they become mixed together so that they are untidy or are not in the correct order.</a:t>
            </a:r>
          </a:p>
        </p:txBody>
      </p:sp>
      <p:sp>
        <p:nvSpPr>
          <p:cNvPr id="155" name="The was a tear in Freddie’s new school jumper."/>
          <p:cNvSpPr txBox="1"/>
          <p:nvPr/>
        </p:nvSpPr>
        <p:spPr>
          <a:xfrm>
            <a:off x="128475" y="669974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a:t>
            </a:r>
            <a:r>
              <a:rPr lang="en-GB" b="1" dirty="0"/>
              <a:t>jumbled</a:t>
            </a:r>
            <a:r>
              <a:rPr lang="en-GB" dirty="0"/>
              <a:t> the flashcards on the table.</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jum-ble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3633178550"/>
              </p:ext>
            </p:extLst>
          </p:nvPr>
        </p:nvGraphicFramePr>
        <p:xfrm>
          <a:off x="5110" y="7654141"/>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1984537">
                  <a:extLst>
                    <a:ext uri="{9D8B030D-6E8A-4147-A177-3AD203B41FA5}">
                      <a16:colId xmlns:a16="http://schemas.microsoft.com/office/drawing/2014/main" val="2844254734"/>
                    </a:ext>
                  </a:extLst>
                </a:gridCol>
                <a:gridCol w="3147646">
                  <a:extLst>
                    <a:ext uri="{9D8B030D-6E8A-4147-A177-3AD203B41FA5}">
                      <a16:colId xmlns:a16="http://schemas.microsoft.com/office/drawing/2014/main" val="277516935"/>
                    </a:ext>
                  </a:extLst>
                </a:gridCol>
                <a:gridCol w="2667631">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clutter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arrange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humble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chaotic</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disorganise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order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tumble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clear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5785BD09-11EE-62FF-9C27-6CA7F012D13A}"/>
              </a:ext>
            </a:extLst>
          </p:cNvPr>
          <p:cNvPicPr>
            <a:picLocks noChangeAspect="1"/>
          </p:cNvPicPr>
          <p:nvPr/>
        </p:nvPicPr>
        <p:blipFill>
          <a:blip r:embed="rId4"/>
          <a:stretch>
            <a:fillRect/>
          </a:stretch>
        </p:blipFill>
        <p:spPr>
          <a:xfrm>
            <a:off x="8608049" y="2830045"/>
            <a:ext cx="3251200" cy="3251200"/>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12550" y="1309202"/>
            <a:ext cx="2393284"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during</a:t>
            </a:r>
            <a:endParaRPr dirty="0">
              <a:latin typeface="Gill Sans MT" panose="020B0502020104020203" pitchFamily="34" charset="77"/>
            </a:endParaRPr>
          </a:p>
        </p:txBody>
      </p:sp>
      <p:sp>
        <p:nvSpPr>
          <p:cNvPr id="152" name="Definition:"/>
          <p:cNvSpPr txBox="1"/>
          <p:nvPr/>
        </p:nvSpPr>
        <p:spPr>
          <a:xfrm>
            <a:off x="2520734" y="3224039"/>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preposition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09137" y="4358027"/>
            <a:ext cx="7596688"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something develops during a period of time, it develops gradually from the beginning to the end of that period.</a:t>
            </a:r>
          </a:p>
        </p:txBody>
      </p:sp>
      <p:sp>
        <p:nvSpPr>
          <p:cNvPr id="155" name="The was a tear in Freddie’s new school jumper."/>
          <p:cNvSpPr txBox="1"/>
          <p:nvPr/>
        </p:nvSpPr>
        <p:spPr>
          <a:xfrm>
            <a:off x="19713" y="6651035"/>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Lee raised his hand </a:t>
            </a:r>
            <a:r>
              <a:rPr lang="en-GB" b="1" dirty="0"/>
              <a:t>during</a:t>
            </a:r>
            <a:r>
              <a:rPr lang="en-GB" dirty="0"/>
              <a:t> the lesson.</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dur-ing</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2326613128"/>
              </p:ext>
            </p:extLst>
          </p:nvPr>
        </p:nvGraphicFramePr>
        <p:xfrm>
          <a:off x="5110" y="7635480"/>
          <a:ext cx="12999690" cy="1804446"/>
        </p:xfrm>
        <a:graphic>
          <a:graphicData uri="http://schemas.openxmlformats.org/drawingml/2006/table">
            <a:tbl>
              <a:tblPr firstRow="1" bandRow="1">
                <a:tableStyleId>{5940675A-B579-460E-94D1-54222C63F5DA}</a:tableStyleId>
              </a:tblPr>
              <a:tblGrid>
                <a:gridCol w="2421567">
                  <a:extLst>
                    <a:ext uri="{9D8B030D-6E8A-4147-A177-3AD203B41FA5}">
                      <a16:colId xmlns:a16="http://schemas.microsoft.com/office/drawing/2014/main" val="1062734036"/>
                    </a:ext>
                  </a:extLst>
                </a:gridCol>
                <a:gridCol w="2303585">
                  <a:extLst>
                    <a:ext uri="{9D8B030D-6E8A-4147-A177-3AD203B41FA5}">
                      <a16:colId xmlns:a16="http://schemas.microsoft.com/office/drawing/2014/main" val="2844254734"/>
                    </a:ext>
                  </a:extLst>
                </a:gridCol>
                <a:gridCol w="3074662">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amid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ensuring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lunch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midst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maturing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 storm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7338B0CD-025F-0769-DCE9-09808E5BEDD8}"/>
              </a:ext>
            </a:extLst>
          </p:cNvPr>
          <p:cNvPicPr>
            <a:picLocks noChangeAspect="1"/>
          </p:cNvPicPr>
          <p:nvPr/>
        </p:nvPicPr>
        <p:blipFill>
          <a:blip r:embed="rId4"/>
          <a:stretch>
            <a:fillRect/>
          </a:stretch>
        </p:blipFill>
        <p:spPr>
          <a:xfrm>
            <a:off x="8711712" y="2830590"/>
            <a:ext cx="3565182" cy="3565182"/>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9" y="358710"/>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475147" y="1309202"/>
            <a:ext cx="306814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crumple</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0" y="6865949"/>
            <a:ext cx="13127900"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Bella </a:t>
            </a:r>
            <a:r>
              <a:rPr lang="en-GB" b="1" dirty="0"/>
              <a:t>crumpled</a:t>
            </a:r>
            <a:r>
              <a:rPr lang="en-GB" dirty="0"/>
              <a:t> her paper in frustration.</a:t>
            </a:r>
            <a:endParaRPr lang="en-GB"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crum-ple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250923576"/>
              </p:ext>
            </p:extLst>
          </p:nvPr>
        </p:nvGraphicFramePr>
        <p:xfrm>
          <a:off x="5110" y="774052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buckle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flatten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rumple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gently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scrunch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smooth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angrily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801264C2-F10B-A199-AB4C-620311D29941}"/>
              </a:ext>
            </a:extLst>
          </p:cNvPr>
          <p:cNvSpPr txBox="1"/>
          <p:nvPr/>
        </p:nvSpPr>
        <p:spPr>
          <a:xfrm flipH="1">
            <a:off x="-94275" y="4092147"/>
            <a:ext cx="8434243"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you crumple something such as paper or cloth, or if it crumples, it is squashed and becomes full of untidy creases and folds.</a:t>
            </a:r>
          </a:p>
        </p:txBody>
      </p:sp>
      <p:pic>
        <p:nvPicPr>
          <p:cNvPr id="3" name="Picture 2">
            <a:extLst>
              <a:ext uri="{FF2B5EF4-FFF2-40B4-BE49-F238E27FC236}">
                <a16:creationId xmlns:a16="http://schemas.microsoft.com/office/drawing/2014/main" id="{A181C21E-3E9D-44C3-FFCB-C47ABE308456}"/>
              </a:ext>
            </a:extLst>
          </p:cNvPr>
          <p:cNvPicPr>
            <a:picLocks noChangeAspect="1"/>
          </p:cNvPicPr>
          <p:nvPr/>
        </p:nvPicPr>
        <p:blipFill>
          <a:blip r:embed="rId4"/>
          <a:stretch>
            <a:fillRect/>
          </a:stretch>
        </p:blipFill>
        <p:spPr>
          <a:xfrm>
            <a:off x="8336002" y="2755541"/>
            <a:ext cx="3760046" cy="3760046"/>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40423" y="1293327"/>
            <a:ext cx="2356415"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bicker</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a:t>
            </a:r>
            <a:endParaRPr dirty="0">
              <a:latin typeface="Gill Sans MT" panose="020B0502020104020203" pitchFamily="34" charset="77"/>
            </a:endParaRPr>
          </a:p>
        </p:txBody>
      </p:sp>
      <p:sp>
        <p:nvSpPr>
          <p:cNvPr id="155" name="The was a tear in Freddie’s new school jumper."/>
          <p:cNvSpPr txBox="1"/>
          <p:nvPr/>
        </p:nvSpPr>
        <p:spPr>
          <a:xfrm>
            <a:off x="0" y="666808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Inaya and Liam </a:t>
            </a:r>
            <a:r>
              <a:rPr lang="en-GB" b="1" dirty="0"/>
              <a:t>bickered</a:t>
            </a:r>
            <a:r>
              <a:rPr lang="en-GB" dirty="0"/>
              <a:t> about using the pencil sharpener.</a:t>
            </a:r>
            <a:endParaRPr sz="4000" dirty="0">
              <a:solidFill>
                <a:schemeClr val="accent2"/>
              </a:solidFill>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108422" y="2208242"/>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bick-er</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1198113692"/>
              </p:ext>
            </p:extLst>
          </p:nvPr>
        </p:nvGraphicFramePr>
        <p:xfrm>
          <a:off x="5110" y="7739914"/>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quarrel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agree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thicker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loudly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quibble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concur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quicker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constant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751859" y="358710"/>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6000" dirty="0">
                <a:solidFill>
                  <a:srgbClr val="00AEEE"/>
                </a:solidFill>
                <a:latin typeface="Gill Sans MT" panose="020B0502020104020203" pitchFamily="34" charset="77"/>
              </a:rPr>
              <a:t>Grasshopper Word of the Day</a:t>
            </a:r>
          </a:p>
        </p:txBody>
      </p:sp>
      <p:sp>
        <p:nvSpPr>
          <p:cNvPr id="6" name="TextBox 5">
            <a:extLst>
              <a:ext uri="{FF2B5EF4-FFF2-40B4-BE49-F238E27FC236}">
                <a16:creationId xmlns:a16="http://schemas.microsoft.com/office/drawing/2014/main" id="{C58FD2FB-EA82-5CAA-D50E-D3C8EED08E87}"/>
              </a:ext>
            </a:extLst>
          </p:cNvPr>
          <p:cNvSpPr txBox="1"/>
          <p:nvPr/>
        </p:nvSpPr>
        <p:spPr>
          <a:xfrm>
            <a:off x="255421" y="4490444"/>
            <a:ext cx="8102599"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When people bicker, they argue or quarrel about unimportant things.</a:t>
            </a:r>
          </a:p>
        </p:txBody>
      </p:sp>
      <p:pic>
        <p:nvPicPr>
          <p:cNvPr id="2" name="Picture 1">
            <a:extLst>
              <a:ext uri="{FF2B5EF4-FFF2-40B4-BE49-F238E27FC236}">
                <a16:creationId xmlns:a16="http://schemas.microsoft.com/office/drawing/2014/main" id="{58F3570E-B69B-A741-7A03-91C580264967}"/>
              </a:ext>
            </a:extLst>
          </p:cNvPr>
          <p:cNvPicPr>
            <a:picLocks noChangeAspect="1"/>
          </p:cNvPicPr>
          <p:nvPr/>
        </p:nvPicPr>
        <p:blipFill>
          <a:blip r:embed="rId4"/>
          <a:stretch>
            <a:fillRect/>
          </a:stretch>
        </p:blipFill>
        <p:spPr>
          <a:xfrm>
            <a:off x="8711712" y="2789492"/>
            <a:ext cx="3251200" cy="3251200"/>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50190</TotalTime>
  <Words>1299</Words>
  <Application>Microsoft Macintosh PowerPoint</Application>
  <PresentationFormat>Custom</PresentationFormat>
  <Paragraphs>351</Paragraphs>
  <Slides>31</Slides>
  <Notes>31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1779</cp:revision>
  <dcterms:modified xsi:type="dcterms:W3CDTF">2025-06-03T10:36:10Z</dcterms:modified>
</cp:coreProperties>
</file>